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7"/>
  </p:notesMasterIdLst>
  <p:sldIdLst>
    <p:sldId id="270" r:id="rId3"/>
    <p:sldId id="271" r:id="rId4"/>
    <p:sldId id="275" r:id="rId5"/>
    <p:sldId id="323" r:id="rId6"/>
    <p:sldId id="367" r:id="rId7"/>
    <p:sldId id="368" r:id="rId8"/>
    <p:sldId id="357" r:id="rId9"/>
    <p:sldId id="355" r:id="rId10"/>
    <p:sldId id="371" r:id="rId11"/>
    <p:sldId id="370" r:id="rId12"/>
    <p:sldId id="358" r:id="rId13"/>
    <p:sldId id="356" r:id="rId14"/>
    <p:sldId id="366" r:id="rId15"/>
    <p:sldId id="360" r:id="rId16"/>
    <p:sldId id="361" r:id="rId17"/>
    <p:sldId id="372" r:id="rId18"/>
    <p:sldId id="373" r:id="rId19"/>
    <p:sldId id="374" r:id="rId20"/>
    <p:sldId id="362" r:id="rId21"/>
    <p:sldId id="363" r:id="rId22"/>
    <p:sldId id="364" r:id="rId23"/>
    <p:sldId id="365" r:id="rId24"/>
    <p:sldId id="297" r:id="rId25"/>
    <p:sldId id="369" r:id="rId26"/>
  </p:sldIdLst>
  <p:sldSz cx="12192000" cy="6858000"/>
  <p:notesSz cx="6858000" cy="9144000"/>
  <p:embeddedFontLst>
    <p:embeddedFont>
      <p:font typeface="Pretendard" panose="020B0600000101010101" charset="-127"/>
      <p:regular r:id="rId28"/>
      <p:bold r:id="rId29"/>
    </p:embeddedFont>
    <p:embeddedFont>
      <p:font typeface="Cambria Math" panose="02040503050406030204" pitchFamily="18" charset="0"/>
      <p:regular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Montserrat SemiBold" panose="00000700000000000000" pitchFamily="2" charset="0"/>
      <p:bold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09AA3-9D8C-45DA-9857-7792FED7FF33}" v="15" dt="2023-12-13T12:35:18.8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5879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민 명" userId="0a7cda2a2f43d12c" providerId="LiveId" clId="{1EB09AA3-9D8C-45DA-9857-7792FED7FF33}"/>
    <pc:docChg chg="undo redo custSel modSld">
      <pc:chgData name="세민 명" userId="0a7cda2a2f43d12c" providerId="LiveId" clId="{1EB09AA3-9D8C-45DA-9857-7792FED7FF33}" dt="2023-12-13T12:35:18.836" v="106" actId="20577"/>
      <pc:docMkLst>
        <pc:docMk/>
      </pc:docMkLst>
      <pc:sldChg chg="modSp mod">
        <pc:chgData name="세민 명" userId="0a7cda2a2f43d12c" providerId="LiveId" clId="{1EB09AA3-9D8C-45DA-9857-7792FED7FF33}" dt="2023-12-13T12:33:44.084" v="96" actId="20577"/>
        <pc:sldMkLst>
          <pc:docMk/>
          <pc:sldMk cId="1963329224" sldId="355"/>
        </pc:sldMkLst>
        <pc:spChg chg="mod">
          <ac:chgData name="세민 명" userId="0a7cda2a2f43d12c" providerId="LiveId" clId="{1EB09AA3-9D8C-45DA-9857-7792FED7FF33}" dt="2023-12-13T12:33:44.084" v="96" actId="20577"/>
          <ac:spMkLst>
            <pc:docMk/>
            <pc:sldMk cId="1963329224" sldId="355"/>
            <ac:spMk id="6" creationId="{AB4CCECA-6B03-591B-C8EA-EC7C155582FE}"/>
          </ac:spMkLst>
        </pc:spChg>
        <pc:spChg chg="mod">
          <ac:chgData name="세민 명" userId="0a7cda2a2f43d12c" providerId="LiveId" clId="{1EB09AA3-9D8C-45DA-9857-7792FED7FF33}" dt="2023-12-13T12:16:16.418" v="2" actId="20577"/>
          <ac:spMkLst>
            <pc:docMk/>
            <pc:sldMk cId="1963329224" sldId="355"/>
            <ac:spMk id="7" creationId="{7C69A5E0-7B00-AB9F-A4F7-4ADA560F2BD1}"/>
          </ac:spMkLst>
        </pc:spChg>
      </pc:sldChg>
      <pc:sldChg chg="modSp mod">
        <pc:chgData name="세민 명" userId="0a7cda2a2f43d12c" providerId="LiveId" clId="{1EB09AA3-9D8C-45DA-9857-7792FED7FF33}" dt="2023-12-13T12:19:05.592" v="58" actId="20577"/>
        <pc:sldMkLst>
          <pc:docMk/>
          <pc:sldMk cId="1246013730" sldId="356"/>
        </pc:sldMkLst>
        <pc:spChg chg="mod">
          <ac:chgData name="세민 명" userId="0a7cda2a2f43d12c" providerId="LiveId" clId="{1EB09AA3-9D8C-45DA-9857-7792FED7FF33}" dt="2023-12-13T12:19:05.592" v="58" actId="20577"/>
          <ac:spMkLst>
            <pc:docMk/>
            <pc:sldMk cId="1246013730" sldId="356"/>
            <ac:spMk id="10" creationId="{C7A54660-6614-9A34-A8EA-FE2D26DFCFBA}"/>
          </ac:spMkLst>
        </pc:spChg>
      </pc:sldChg>
      <pc:sldChg chg="addSp modSp mod">
        <pc:chgData name="세민 명" userId="0a7cda2a2f43d12c" providerId="LiveId" clId="{1EB09AA3-9D8C-45DA-9857-7792FED7FF33}" dt="2023-12-13T12:32:44.463" v="67" actId="1076"/>
        <pc:sldMkLst>
          <pc:docMk/>
          <pc:sldMk cId="3204848064" sldId="361"/>
        </pc:sldMkLst>
        <pc:picChg chg="add mod">
          <ac:chgData name="세민 명" userId="0a7cda2a2f43d12c" providerId="LiveId" clId="{1EB09AA3-9D8C-45DA-9857-7792FED7FF33}" dt="2023-12-13T12:32:44.463" v="67" actId="1076"/>
          <ac:picMkLst>
            <pc:docMk/>
            <pc:sldMk cId="3204848064" sldId="361"/>
            <ac:picMk id="4" creationId="{3259F2A9-D0BB-22CC-6CCC-9E8ECBB1739E}"/>
          </ac:picMkLst>
        </pc:picChg>
      </pc:sldChg>
      <pc:sldChg chg="modSp mod">
        <pc:chgData name="세민 명" userId="0a7cda2a2f43d12c" providerId="LiveId" clId="{1EB09AA3-9D8C-45DA-9857-7792FED7FF33}" dt="2023-12-13T12:17:39.174" v="52" actId="20577"/>
        <pc:sldMkLst>
          <pc:docMk/>
          <pc:sldMk cId="1422690307" sldId="366"/>
        </pc:sldMkLst>
        <pc:spChg chg="mod">
          <ac:chgData name="세민 명" userId="0a7cda2a2f43d12c" providerId="LiveId" clId="{1EB09AA3-9D8C-45DA-9857-7792FED7FF33}" dt="2023-12-13T12:17:39.174" v="52" actId="20577"/>
          <ac:spMkLst>
            <pc:docMk/>
            <pc:sldMk cId="1422690307" sldId="366"/>
            <ac:spMk id="4" creationId="{B99640E4-EF57-CFC2-5EC4-FF9740888823}"/>
          </ac:spMkLst>
        </pc:spChg>
      </pc:sldChg>
      <pc:sldChg chg="modSp mod">
        <pc:chgData name="세민 명" userId="0a7cda2a2f43d12c" providerId="LiveId" clId="{1EB09AA3-9D8C-45DA-9857-7792FED7FF33}" dt="2023-12-13T12:15:56.606" v="0" actId="14100"/>
        <pc:sldMkLst>
          <pc:docMk/>
          <pc:sldMk cId="1791261819" sldId="367"/>
        </pc:sldMkLst>
        <pc:spChg chg="mod">
          <ac:chgData name="세민 명" userId="0a7cda2a2f43d12c" providerId="LiveId" clId="{1EB09AA3-9D8C-45DA-9857-7792FED7FF33}" dt="2023-12-13T12:15:56.606" v="0" actId="14100"/>
          <ac:spMkLst>
            <pc:docMk/>
            <pc:sldMk cId="1791261819" sldId="367"/>
            <ac:spMk id="7" creationId="{7C69A5E0-7B00-AB9F-A4F7-4ADA560F2BD1}"/>
          </ac:spMkLst>
        </pc:spChg>
      </pc:sldChg>
      <pc:sldChg chg="modSp mod">
        <pc:chgData name="세민 명" userId="0a7cda2a2f43d12c" providerId="LiveId" clId="{1EB09AA3-9D8C-45DA-9857-7792FED7FF33}" dt="2023-12-13T12:24:22.517" v="61" actId="1076"/>
        <pc:sldMkLst>
          <pc:docMk/>
          <pc:sldMk cId="1836476398" sldId="370"/>
        </pc:sldMkLst>
        <pc:picChg chg="mod">
          <ac:chgData name="세민 명" userId="0a7cda2a2f43d12c" providerId="LiveId" clId="{1EB09AA3-9D8C-45DA-9857-7792FED7FF33}" dt="2023-12-13T12:24:22.517" v="61" actId="1076"/>
          <ac:picMkLst>
            <pc:docMk/>
            <pc:sldMk cId="1836476398" sldId="370"/>
            <ac:picMk id="12" creationId="{117E4AA1-05F3-790F-E1CF-25A78C01B299}"/>
          </ac:picMkLst>
        </pc:picChg>
      </pc:sldChg>
      <pc:sldChg chg="delSp modSp mod">
        <pc:chgData name="세민 명" userId="0a7cda2a2f43d12c" providerId="LiveId" clId="{1EB09AA3-9D8C-45DA-9857-7792FED7FF33}" dt="2023-12-13T12:35:18.836" v="106" actId="20577"/>
        <pc:sldMkLst>
          <pc:docMk/>
          <pc:sldMk cId="3095011576" sldId="373"/>
        </pc:sldMkLst>
        <pc:spChg chg="mod">
          <ac:chgData name="세민 명" userId="0a7cda2a2f43d12c" providerId="LiveId" clId="{1EB09AA3-9D8C-45DA-9857-7792FED7FF33}" dt="2023-12-13T12:35:18.836" v="106" actId="20577"/>
          <ac:spMkLst>
            <pc:docMk/>
            <pc:sldMk cId="3095011576" sldId="373"/>
            <ac:spMk id="4" creationId="{730B7611-396F-5337-8892-3D80BD0351E5}"/>
          </ac:spMkLst>
        </pc:spChg>
        <pc:picChg chg="del">
          <ac:chgData name="세민 명" userId="0a7cda2a2f43d12c" providerId="LiveId" clId="{1EB09AA3-9D8C-45DA-9857-7792FED7FF33}" dt="2023-12-13T12:19:33.123" v="59" actId="478"/>
          <ac:picMkLst>
            <pc:docMk/>
            <pc:sldMk cId="3095011576" sldId="373"/>
            <ac:picMk id="7" creationId="{4C91F15A-BCD2-0C86-A672-D811EEB7AC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D0019-B3B2-4892-AB00-2CF71644FB4B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D79FB-7CCC-4D54-86A7-9A944002D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D79FB-7CCC-4D54-86A7-9A944002D4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3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7ED3E-F6DE-F377-2F84-BF1E4747A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1F340-D848-F523-AFF0-B237C76C9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FBADB-9E4A-76A9-F6E1-C61F58AA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3E91C-77F2-8EBE-A0C6-14BDBFAD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18817-0C32-9276-E580-0612AA93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7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88BD7-8301-24F0-0A2C-5A10D0A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1D91E3-7CEF-04A2-D099-C0AC2F078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BDF39-8F43-779F-635E-2E31B0D8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75AA6-F6F9-9E87-14D7-B15E2D4D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92366-03E3-F72F-0FF8-1395A9F3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7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B8F4A9-0014-E624-FD8B-447711E1F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40A97-260A-F920-EB6F-527F3A01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419A8-5255-CE74-A3FE-779647EC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467FA-9E69-F18B-404A-CC17E0C2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3A45C-E7AF-19D5-8DD7-BAED7CBF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2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5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1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23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2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11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22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2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9C96E-01BF-3269-B1E5-A937C2D1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9A875-9660-F565-FFC2-F6501D4A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2F81E-42E8-9649-2DA2-67DCE0C6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C5AC-7372-374E-00C4-010E32603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09063-4CEC-35A4-F250-BBBE4B5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03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83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EA521-0985-D8BB-81D7-77BF301D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562A0B-4171-CD49-06E9-488DF8BF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B12F2-BE0E-4A83-A352-D6901FEF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4ABDE-1502-8742-696B-0E691FE5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54160-AC86-25EA-0819-FE6635F1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61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6F716-96D3-35D0-6832-59DE22A4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853DA-744B-04D7-AC5A-28417A92C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D2DA7-296D-19BE-45BE-23845AA7C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7BBA1-BE5E-7F50-3663-04D0B9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76A1F-7718-352C-CED9-391B16D8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8EE277-A3AD-FC66-08C7-575DD27F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8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BD61A-6613-A024-7956-BCBB0632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99DDD-AE01-50F5-A066-74EA0562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612F4-15A2-5035-44DD-17BF4F47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90970D-A533-9ADE-4186-03787B082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ADC4B-A594-A6DD-AAE8-C2DE2BF44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4CB0B9-FAB5-4710-D6CE-A62556F1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AF03CE-FFFE-4E2D-68FD-6487227B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94A15-8BA6-E0E8-067B-572D2F2B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8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E0303-98D6-7F55-9700-E03573DD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E04C65-2F72-7BEE-3A11-44950D55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840339-AED5-4411-5A60-89673133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E7866-1262-AD20-62CD-CCE2D637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7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38C8D-9771-DB59-6358-68F71B3E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9146C4-CF70-56D3-4866-AEEBB4A5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FF17F-C0BD-A92B-8455-1B9E433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2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8B308-59BE-087E-390E-E7A18447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18CC1-C8FF-2AC5-D5C7-41925FF27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C30172-AB73-095D-25B3-C99C2E0F4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D92DA-FD5F-3F5E-41E3-B3957487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50076A-9283-16E5-FF65-DAD9AE05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420787-A22E-E526-0295-717241FB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1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5CE65-AE16-961F-BFDA-8F9CC7F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29B1FB-4817-E3DD-5AC6-6434AA02F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6D6053-3E0E-70D8-65D9-69E0A756B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C77D8-A6E0-1985-CDA2-EF397210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76048-3E41-ECA1-7888-BE193496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D08F-CC4B-75B7-BF3E-4EA3F351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3B5889-F4D5-3D16-961C-67837421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FE9A0-1985-083A-9378-3229E9CC7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318D3-9AFD-E5F3-28A8-B08585B0A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D5D8-7863-45BE-B541-AE2C59CE3618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F2250-AA52-A6FE-6814-6985E1247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C8E97-DEBC-1F6A-5846-AB460134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7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4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2F31VABZQTY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naver.me/GWJIpJJT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kbs.co.kr/news/pc/view/view.do?ncd=5151428" TargetMode="External"/><Relationship Id="rId2" Type="http://schemas.openxmlformats.org/officeDocument/2006/relationships/hyperlink" Target="https://news.kbs.co.kr/news/pc/view/view.do?ncd=7715495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856486"/>
            <a:ext cx="10145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객체 인식 기반 쓰레기 자동 분리수거장</a:t>
            </a:r>
            <a:endParaRPr lang="en-US" altLang="ko-KR" sz="4400" b="1" dirty="0">
              <a:solidFill>
                <a:srgbClr val="3D3A35"/>
              </a:solidFill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4470408"/>
            <a:ext cx="3696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 (GPT)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명세민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최규원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최문경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5">
        <p:fade/>
      </p:transition>
    </mc:Choice>
    <mc:Fallback xmlns="">
      <p:transition spd="med" advTm="92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과정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70" y="1441734"/>
            <a:ext cx="90748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45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수행 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9A5E0-7B00-AB9F-A4F7-4ADA560F2BD1}"/>
              </a:ext>
            </a:extLst>
          </p:cNvPr>
          <p:cNvSpPr txBox="1"/>
          <p:nvPr/>
        </p:nvSpPr>
        <p:spPr>
          <a:xfrm>
            <a:off x="1051847" y="5890955"/>
            <a:ext cx="10977921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객체 인식 모델이 </a:t>
            </a:r>
            <a:r>
              <a:rPr lang="en-US" altLang="ko-KR" dirty="0"/>
              <a:t>1</a:t>
            </a:r>
            <a:r>
              <a:rPr lang="ko-KR" altLang="en-US" dirty="0"/>
              <a:t>개의 객체만 인식하였을 때 쓰레기통이 열리도록 설정</a:t>
            </a:r>
            <a:r>
              <a:rPr lang="en-US" altLang="ko-KR" dirty="0"/>
              <a:t>, </a:t>
            </a:r>
            <a:r>
              <a:rPr lang="ko-KR" altLang="en-US" dirty="0"/>
              <a:t>주기 또한 </a:t>
            </a:r>
            <a:r>
              <a:rPr lang="en-US" altLang="ko-KR" dirty="0"/>
              <a:t>10</a:t>
            </a:r>
            <a:r>
              <a:rPr lang="ko-KR" altLang="en-US" dirty="0"/>
              <a:t>초로 설정</a:t>
            </a:r>
            <a:endParaRPr lang="en-US" altLang="ko-KR" dirty="0"/>
          </a:p>
        </p:txBody>
      </p:sp>
      <p:pic>
        <p:nvPicPr>
          <p:cNvPr id="12" name="Picture 0">
            <a:extLst>
              <a:ext uri="{FF2B5EF4-FFF2-40B4-BE49-F238E27FC236}">
                <a16:creationId xmlns:a16="http://schemas.microsoft.com/office/drawing/2014/main" id="{117E4AA1-05F3-790F-E1CF-25A78C01B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679" y="1001264"/>
            <a:ext cx="5710642" cy="48554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364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</a:rPr>
              <a:t>연구개발과제의 수행 결과 및 목표 달성 정도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1793631" y="3369397"/>
            <a:ext cx="8686800" cy="1327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9325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결과 및 목표 달성 정도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4"/>
            <a:ext cx="907485" cy="54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28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수행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32BBC-6001-2EEC-437D-42F8E6CAF8F5}"/>
              </a:ext>
            </a:extLst>
          </p:cNvPr>
          <p:cNvSpPr txBox="1"/>
          <p:nvPr/>
        </p:nvSpPr>
        <p:spPr>
          <a:xfrm>
            <a:off x="544001" y="1782493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물체 촬영 후 분류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6113B296-0BD5-FF39-DB02-450FC6265248}"/>
              </a:ext>
            </a:extLst>
          </p:cNvPr>
          <p:cNvSpPr/>
          <p:nvPr/>
        </p:nvSpPr>
        <p:spPr>
          <a:xfrm>
            <a:off x="448234" y="191927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C7A54660-6614-9A34-A8EA-FE2D26DFCFBA}"/>
              </a:ext>
            </a:extLst>
          </p:cNvPr>
          <p:cNvSpPr txBox="1"/>
          <p:nvPr/>
        </p:nvSpPr>
        <p:spPr>
          <a:xfrm>
            <a:off x="2864126" y="5901489"/>
            <a:ext cx="5120353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동영상 링크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https://youtu.be/2F31VABZQTY</a:t>
            </a:r>
            <a:endParaRPr lang="en-US" altLang="ko-KR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E950581-E3CD-750E-EED1-763B5082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69" y="2284524"/>
            <a:ext cx="2920535" cy="25121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1005564-E84A-A858-1E55-26E19AA36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753" y="2329331"/>
            <a:ext cx="2920535" cy="25486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3B692467-FE94-99E9-19A5-CEF225C0A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479" y="2329331"/>
            <a:ext cx="3102671" cy="2631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0F69A-93BE-539A-BCC6-38DA497AE49C}"/>
              </a:ext>
            </a:extLst>
          </p:cNvPr>
          <p:cNvSpPr txBox="1"/>
          <p:nvPr/>
        </p:nvSpPr>
        <p:spPr>
          <a:xfrm>
            <a:off x="2064665" y="4920625"/>
            <a:ext cx="69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비닐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09507-8738-FCB5-58DA-9CD9B5FC4843}"/>
              </a:ext>
            </a:extLst>
          </p:cNvPr>
          <p:cNvSpPr txBox="1"/>
          <p:nvPr/>
        </p:nvSpPr>
        <p:spPr>
          <a:xfrm>
            <a:off x="5292418" y="4961326"/>
            <a:ext cx="112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플라스틱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88503E-7B5B-EB05-378A-C4BEF192B09D}"/>
              </a:ext>
            </a:extLst>
          </p:cNvPr>
          <p:cNvSpPr txBox="1"/>
          <p:nvPr/>
        </p:nvSpPr>
        <p:spPr>
          <a:xfrm>
            <a:off x="9385341" y="5028250"/>
            <a:ext cx="112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60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9325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결과 및 목표 달성 정도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4"/>
            <a:ext cx="907485" cy="54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28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수행 결과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B99640E4-EF57-CFC2-5EC4-FF9740888823}"/>
              </a:ext>
            </a:extLst>
          </p:cNvPr>
          <p:cNvSpPr txBox="1"/>
          <p:nvPr/>
        </p:nvSpPr>
        <p:spPr>
          <a:xfrm>
            <a:off x="3124050" y="5660539"/>
            <a:ext cx="5120353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동영상 링크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http://naver.me/GWJIpJJT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3FE5F-8D40-C73B-7ECD-274DFC41C6A0}"/>
              </a:ext>
            </a:extLst>
          </p:cNvPr>
          <p:cNvSpPr txBox="1"/>
          <p:nvPr/>
        </p:nvSpPr>
        <p:spPr>
          <a:xfrm>
            <a:off x="544000" y="1782493"/>
            <a:ext cx="403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인식 결과에 따라 이에 맞는 쓰레기통 개폐</a:t>
            </a:r>
            <a:endParaRPr lang="en-US" altLang="ko-KR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BE0A008-D6A0-6583-3CB5-5CB6EB6D1D24}"/>
              </a:ext>
            </a:extLst>
          </p:cNvPr>
          <p:cNvSpPr/>
          <p:nvPr/>
        </p:nvSpPr>
        <p:spPr>
          <a:xfrm>
            <a:off x="448234" y="191927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6C7A3E52-3CAD-3DF2-908B-E822D968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69" y="2724993"/>
            <a:ext cx="3345487" cy="188476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443FC1-E9C0-2E00-9F52-92EFAD85F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845" y="2724993"/>
            <a:ext cx="3371486" cy="19098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C5EAC06-DFA4-39FA-AA86-C1D3C78BD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180" y="2698257"/>
            <a:ext cx="3371487" cy="19173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73513-A0E3-FA8D-BF09-2A469623A645}"/>
              </a:ext>
            </a:extLst>
          </p:cNvPr>
          <p:cNvSpPr txBox="1"/>
          <p:nvPr/>
        </p:nvSpPr>
        <p:spPr>
          <a:xfrm>
            <a:off x="2214808" y="4765818"/>
            <a:ext cx="69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비닐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20FE0-403A-C303-ECC0-43A1EBAF25F9}"/>
              </a:ext>
            </a:extLst>
          </p:cNvPr>
          <p:cNvSpPr txBox="1"/>
          <p:nvPr/>
        </p:nvSpPr>
        <p:spPr>
          <a:xfrm>
            <a:off x="5760895" y="4765818"/>
            <a:ext cx="112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플라스틱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F1D3E-48A7-0E0A-0044-555E679819F1}"/>
              </a:ext>
            </a:extLst>
          </p:cNvPr>
          <p:cNvSpPr txBox="1"/>
          <p:nvPr/>
        </p:nvSpPr>
        <p:spPr>
          <a:xfrm>
            <a:off x="9622734" y="4733215"/>
            <a:ext cx="112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26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70" y="1441733"/>
            <a:ext cx="1408646" cy="71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196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목표 달성 정도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3DC6E-8E29-13BA-CA81-DB2B135B90C6}"/>
              </a:ext>
            </a:extLst>
          </p:cNvPr>
          <p:cNvSpPr txBox="1"/>
          <p:nvPr/>
        </p:nvSpPr>
        <p:spPr>
          <a:xfrm>
            <a:off x="152400" y="286199"/>
            <a:ext cx="9325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결과 및 목표 달성 정도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B185A-7C84-A2F0-AC20-CB08DAED5CE9}"/>
              </a:ext>
            </a:extLst>
          </p:cNvPr>
          <p:cNvSpPr txBox="1"/>
          <p:nvPr/>
        </p:nvSpPr>
        <p:spPr>
          <a:xfrm>
            <a:off x="544000" y="1654153"/>
            <a:ext cx="52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정량적 목표 항목의 평가 방법</a:t>
            </a:r>
            <a:endParaRPr lang="en-US" altLang="ko-KR" dirty="0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09AB83FF-CB2E-A224-E004-3B1F0E63E957}"/>
              </a:ext>
            </a:extLst>
          </p:cNvPr>
          <p:cNvSpPr/>
          <p:nvPr/>
        </p:nvSpPr>
        <p:spPr>
          <a:xfrm>
            <a:off x="448234" y="179093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A4F00A-1F71-8D15-87F3-178CE3175E2F}"/>
                  </a:ext>
                </a:extLst>
              </p:cNvPr>
              <p:cNvSpPr txBox="1"/>
              <p:nvPr/>
            </p:nvSpPr>
            <p:spPr>
              <a:xfrm>
                <a:off x="448234" y="2032150"/>
                <a:ext cx="11366538" cy="420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:r>
                  <a:rPr lang="ko-KR" altLang="en-US" dirty="0" err="1"/>
                  <a:t>정확률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실제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err="1" smtClean="0">
                        <a:latin typeface="Cambria Math" panose="02040503050406030204" pitchFamily="18" charset="0"/>
                      </a:rPr>
                      <m:t>정확률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(%)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90%)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계산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1)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처리 속도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(0.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실제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처리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속도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초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)) ∗ 10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계산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2)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개폐 각도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실제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개폐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각도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𝑑𝑒𝑔𝑟𝑒𝑒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최대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90) – 45) / 5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계산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최종 점수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1 ∗ 0.5 +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 ∗ 0.2 +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3 ∗ 0.3 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최종 점수가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보다 클 경우 테스트 통과</a:t>
                </a:r>
                <a:r>
                  <a:rPr lang="en-US" altLang="ko-KR" dirty="0"/>
                  <a:t>  (</a:t>
                </a:r>
                <a:r>
                  <a:rPr lang="ko-KR" altLang="en-US" dirty="0"/>
                  <a:t>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개폐 각도가 </a:t>
                </a:r>
                <a:r>
                  <a:rPr lang="en-US" altLang="ko-KR" dirty="0"/>
                  <a:t>20</a:t>
                </a:r>
                <a:r>
                  <a:rPr lang="ko-KR" altLang="en-US" dirty="0"/>
                  <a:t>도 이하일 경우 최종 점수와 무관하게 테스트 실패</a:t>
                </a:r>
                <a:r>
                  <a:rPr lang="en-US" altLang="ko-KR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정확률이 </a:t>
                </a:r>
                <a:r>
                  <a:rPr lang="en-US" altLang="ko-KR" dirty="0"/>
                  <a:t>93%, </a:t>
                </a:r>
                <a:r>
                  <a:rPr lang="ko-KR" altLang="en-US" dirty="0"/>
                  <a:t>처리 속도 </a:t>
                </a:r>
                <a:r>
                  <a:rPr lang="en-US" altLang="ko-KR" dirty="0"/>
                  <a:t>0.6</a:t>
                </a:r>
                <a:r>
                  <a:rPr lang="ko-KR" altLang="en-US" dirty="0"/>
                  <a:t>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개폐 각도 </a:t>
                </a:r>
                <a:r>
                  <a:rPr lang="en-US" altLang="ko-KR" dirty="0"/>
                  <a:t>35</a:t>
                </a:r>
                <a:r>
                  <a:rPr lang="ko-KR" altLang="en-US" dirty="0"/>
                  <a:t>도인 경우 최종 점수는 </a:t>
                </a:r>
                <a:r>
                  <a:rPr lang="en-US" altLang="ko-KR" dirty="0"/>
                  <a:t>3 * 0.5 + (-1) * 0.2 + (-2) * 0.3 = 0.7</a:t>
                </a:r>
                <a:r>
                  <a:rPr lang="ko-KR" altLang="en-US" dirty="0"/>
                  <a:t>로 통과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A4F00A-1F71-8D15-87F3-178CE3175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4" y="2032150"/>
                <a:ext cx="11366538" cy="4200317"/>
              </a:xfrm>
              <a:prstGeom prst="rect">
                <a:avLst/>
              </a:prstGeom>
              <a:blipFill>
                <a:blip r:embed="rId2"/>
                <a:stretch>
                  <a:fillRect l="-483" b="-1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84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70" y="1441733"/>
            <a:ext cx="1408646" cy="71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196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목표 달성 정도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3DC6E-8E29-13BA-CA81-DB2B135B90C6}"/>
              </a:ext>
            </a:extLst>
          </p:cNvPr>
          <p:cNvSpPr txBox="1"/>
          <p:nvPr/>
        </p:nvSpPr>
        <p:spPr>
          <a:xfrm>
            <a:off x="152400" y="286199"/>
            <a:ext cx="9325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결과 및 목표 달성 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ECE3B-E110-FB87-5B9A-AB2E78131EF0}"/>
              </a:ext>
            </a:extLst>
          </p:cNvPr>
          <p:cNvSpPr txBox="1"/>
          <p:nvPr/>
        </p:nvSpPr>
        <p:spPr>
          <a:xfrm>
            <a:off x="516870" y="1782493"/>
            <a:ext cx="116751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정확률</a:t>
            </a:r>
            <a:r>
              <a:rPr lang="ko-KR" altLang="en-US" dirty="0"/>
              <a:t> </a:t>
            </a:r>
            <a:r>
              <a:rPr lang="en-US" altLang="ko-KR" dirty="0"/>
              <a:t>(score</a:t>
            </a:r>
            <a:r>
              <a:rPr lang="ko-KR" altLang="en-US" dirty="0"/>
              <a:t> </a:t>
            </a:r>
            <a:r>
              <a:rPr lang="en-US" altLang="ko-KR" dirty="0"/>
              <a:t>1) 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원래는 실제 실행 시 알맞게 열리는 쓰레기통의 비율을 직접 측정하려 했으나</a:t>
            </a:r>
            <a:r>
              <a:rPr lang="en-US" altLang="ko-KR" sz="1600" dirty="0"/>
              <a:t>, </a:t>
            </a:r>
            <a:r>
              <a:rPr lang="ko-KR" altLang="en-US" sz="1600" dirty="0"/>
              <a:t>샘플 수가 부족하여 기존 </a:t>
            </a:r>
            <a:r>
              <a:rPr lang="en-US" altLang="ko-KR" sz="1600" dirty="0"/>
              <a:t>YOLO</a:t>
            </a:r>
            <a:r>
              <a:rPr lang="ko-KR" altLang="en-US" sz="1600" dirty="0"/>
              <a:t>에서 사용하던 </a:t>
            </a:r>
            <a:r>
              <a:rPr lang="en-US" altLang="ko-KR" sz="1600" dirty="0"/>
              <a:t>mAP50</a:t>
            </a:r>
            <a:r>
              <a:rPr lang="ko-KR" altLang="en-US" sz="1600" dirty="0"/>
              <a:t>으로 대체</a:t>
            </a:r>
            <a:r>
              <a:rPr lang="en-US" altLang="ko-KR" sz="1600" dirty="0"/>
              <a:t>)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0650AAC-9ED1-6EC9-EA32-1933FDD0546A}"/>
              </a:ext>
            </a:extLst>
          </p:cNvPr>
          <p:cNvSpPr/>
          <p:nvPr/>
        </p:nvSpPr>
        <p:spPr>
          <a:xfrm>
            <a:off x="448234" y="191927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531A9B-033E-DF34-BD1E-88E2BCEACEDF}"/>
                  </a:ext>
                </a:extLst>
              </p:cNvPr>
              <p:cNvSpPr txBox="1"/>
              <p:nvPr/>
            </p:nvSpPr>
            <p:spPr>
              <a:xfrm>
                <a:off x="909279" y="2419106"/>
                <a:ext cx="1097792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0.86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→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실제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dirty="0" err="1">
                            <a:latin typeface="Cambria Math" panose="02040503050406030204" pitchFamily="18" charset="0"/>
                          </a:rPr>
                          <m:t>정확률</m:t>
                        </m:r>
                        <m:d>
                          <m:dPr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</m:d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90%</m:t>
                        </m:r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 dirty="0"/>
                  <a:t>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86−90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 dirty="0"/>
                  <a:t>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531A9B-033E-DF34-BD1E-88E2BCEAC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79" y="2419106"/>
                <a:ext cx="10977921" cy="1754326"/>
              </a:xfrm>
              <a:prstGeom prst="rect">
                <a:avLst/>
              </a:prstGeom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3259F2A9-D0BB-22CC-6CCC-9E8ECBB17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82" y="2693081"/>
            <a:ext cx="2989435" cy="372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70" y="1441733"/>
            <a:ext cx="1408646" cy="71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196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목표 달성 정도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3DC6E-8E29-13BA-CA81-DB2B135B90C6}"/>
              </a:ext>
            </a:extLst>
          </p:cNvPr>
          <p:cNvSpPr txBox="1"/>
          <p:nvPr/>
        </p:nvSpPr>
        <p:spPr>
          <a:xfrm>
            <a:off x="152400" y="286199"/>
            <a:ext cx="9325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결과 및 목표 달성 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ECE3B-E110-FB87-5B9A-AB2E78131EF0}"/>
              </a:ext>
            </a:extLst>
          </p:cNvPr>
          <p:cNvSpPr txBox="1"/>
          <p:nvPr/>
        </p:nvSpPr>
        <p:spPr>
          <a:xfrm>
            <a:off x="516870" y="1782493"/>
            <a:ext cx="1167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처리 속도 </a:t>
            </a:r>
            <a:r>
              <a:rPr lang="en-US" altLang="ko-KR" dirty="0"/>
              <a:t>(score</a:t>
            </a:r>
            <a:r>
              <a:rPr lang="ko-KR" altLang="en-US" dirty="0"/>
              <a:t> </a:t>
            </a:r>
            <a:r>
              <a:rPr lang="en-US" altLang="ko-KR" dirty="0"/>
              <a:t>2) 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0650AAC-9ED1-6EC9-EA32-1933FDD0546A}"/>
              </a:ext>
            </a:extLst>
          </p:cNvPr>
          <p:cNvSpPr/>
          <p:nvPr/>
        </p:nvSpPr>
        <p:spPr>
          <a:xfrm>
            <a:off x="448234" y="191927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9ADFC23-245D-F23B-ED8B-0903F661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19" y="3024306"/>
            <a:ext cx="9573561" cy="424641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0B7611-396F-5337-8892-3D80BD0351E5}"/>
                  </a:ext>
                </a:extLst>
              </p:cNvPr>
              <p:cNvSpPr txBox="1"/>
              <p:nvPr/>
            </p:nvSpPr>
            <p:spPr>
              <a:xfrm>
                <a:off x="909279" y="4191674"/>
                <a:ext cx="10977921" cy="1807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1.1+20.7+0.4=22.2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ko-KR" altLang="en-US" dirty="0"/>
                        <m:t>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– </m:t>
                          </m:r>
                          <m: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  <m:t>실제</m:t>
                          </m:r>
                          <m: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  <m:t>처리</m:t>
                          </m:r>
                          <m: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  <m:t>속도</m:t>
                          </m:r>
                          <m: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  <m:t>초</m:t>
                              </m:r>
                            </m:e>
                          </m:d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∗10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0.5−0.0222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∗10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=4.778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0B7611-396F-5337-8892-3D80BD035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79" y="4191674"/>
                <a:ext cx="10977921" cy="1807803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94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70" y="1441733"/>
            <a:ext cx="1408646" cy="71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196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목표 달성 정도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3DC6E-8E29-13BA-CA81-DB2B135B90C6}"/>
              </a:ext>
            </a:extLst>
          </p:cNvPr>
          <p:cNvSpPr txBox="1"/>
          <p:nvPr/>
        </p:nvSpPr>
        <p:spPr>
          <a:xfrm>
            <a:off x="152400" y="286199"/>
            <a:ext cx="9325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결과 및 목표 달성 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ECE3B-E110-FB87-5B9A-AB2E78131EF0}"/>
              </a:ext>
            </a:extLst>
          </p:cNvPr>
          <p:cNvSpPr txBox="1"/>
          <p:nvPr/>
        </p:nvSpPr>
        <p:spPr>
          <a:xfrm>
            <a:off x="516870" y="1782493"/>
            <a:ext cx="1167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개폐 각도 </a:t>
            </a:r>
            <a:r>
              <a:rPr lang="en-US" altLang="ko-KR" dirty="0"/>
              <a:t>(score</a:t>
            </a:r>
            <a:r>
              <a:rPr lang="ko-KR" altLang="en-US" dirty="0"/>
              <a:t> </a:t>
            </a:r>
            <a:r>
              <a:rPr lang="en-US" altLang="ko-KR" dirty="0"/>
              <a:t>3) 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0650AAC-9ED1-6EC9-EA32-1933FDD0546A}"/>
              </a:ext>
            </a:extLst>
          </p:cNvPr>
          <p:cNvSpPr/>
          <p:nvPr/>
        </p:nvSpPr>
        <p:spPr>
          <a:xfrm>
            <a:off x="448234" y="191927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0B7611-396F-5337-8892-3D80BD0351E5}"/>
                  </a:ext>
                </a:extLst>
              </p:cNvPr>
              <p:cNvSpPr txBox="1"/>
              <p:nvPr/>
            </p:nvSpPr>
            <p:spPr>
              <a:xfrm>
                <a:off x="869950" y="4314480"/>
                <a:ext cx="10977921" cy="229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실제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개폐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각도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m:rPr>
                        <m:nor/>
                      </m:rPr>
                      <a:rPr lang="en-US" altLang="ko-KR" b="1"/>
                      <m:t>°</m:t>
                    </m:r>
                  </m:oMath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실제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개폐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각도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– 45</m:t>
                            </m:r>
                          </m:e>
                        </m:d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90−45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0B7611-396F-5337-8892-3D80BD035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4314480"/>
                <a:ext cx="10977921" cy="2296463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BB34E51-C12E-AEC7-E22E-13D46F77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0" y="2309857"/>
            <a:ext cx="3135105" cy="17662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B84641-8FD7-645A-4002-BBA5FE6D0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056" y="2267970"/>
            <a:ext cx="3259444" cy="18463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9501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70" y="1441733"/>
            <a:ext cx="1408646" cy="71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196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목표 달성 정도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3DC6E-8E29-13BA-CA81-DB2B135B90C6}"/>
              </a:ext>
            </a:extLst>
          </p:cNvPr>
          <p:cNvSpPr txBox="1"/>
          <p:nvPr/>
        </p:nvSpPr>
        <p:spPr>
          <a:xfrm>
            <a:off x="152400" y="286199"/>
            <a:ext cx="9325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결과 및 목표 달성 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ECE3B-E110-FB87-5B9A-AB2E78131EF0}"/>
              </a:ext>
            </a:extLst>
          </p:cNvPr>
          <p:cNvSpPr txBox="1"/>
          <p:nvPr/>
        </p:nvSpPr>
        <p:spPr>
          <a:xfrm>
            <a:off x="516870" y="1782493"/>
            <a:ext cx="1167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최종점수</a:t>
            </a:r>
            <a:r>
              <a:rPr lang="en-US" altLang="ko-KR" dirty="0"/>
              <a:t> 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0650AAC-9ED1-6EC9-EA32-1933FDD0546A}"/>
              </a:ext>
            </a:extLst>
          </p:cNvPr>
          <p:cNvSpPr/>
          <p:nvPr/>
        </p:nvSpPr>
        <p:spPr>
          <a:xfrm>
            <a:off x="448234" y="1919275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531A9B-033E-DF34-BD1E-88E2BCEACEDF}"/>
                  </a:ext>
                </a:extLst>
              </p:cNvPr>
              <p:cNvSpPr txBox="1"/>
              <p:nvPr/>
            </p:nvSpPr>
            <p:spPr>
              <a:xfrm>
                <a:off x="909279" y="2136511"/>
                <a:ext cx="10977921" cy="227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1∗0.5+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2∗0.2+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3∗0.3</m:t>
                    </m:r>
                  </m:oMath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∗0.5+4.778∗0.2+9∗0.3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=1.6556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→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통과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531A9B-033E-DF34-BD1E-88E2BCEAC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79" y="2136511"/>
                <a:ext cx="10977921" cy="2272708"/>
              </a:xfrm>
              <a:prstGeom prst="rect">
                <a:avLst/>
              </a:prstGeom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81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</a:rPr>
              <a:t>연구개발 성과 및 관련 분야에 대한기여 정도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1793631" y="3369397"/>
            <a:ext cx="8686800" cy="1327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52400" y="327982"/>
            <a:ext cx="3165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Contents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F97829-00C8-D84A-A638-E9DDF876E4D7}"/>
              </a:ext>
            </a:extLst>
          </p:cNvPr>
          <p:cNvCxnSpPr>
            <a:cxnSpLocks/>
          </p:cNvCxnSpPr>
          <p:nvPr/>
        </p:nvCxnSpPr>
        <p:spPr>
          <a:xfrm>
            <a:off x="1587499" y="1149391"/>
            <a:ext cx="1" cy="504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CF4E7D-E293-0939-8960-B2B66220AC2A}"/>
              </a:ext>
            </a:extLst>
          </p:cNvPr>
          <p:cNvSpPr txBox="1"/>
          <p:nvPr/>
        </p:nvSpPr>
        <p:spPr>
          <a:xfrm>
            <a:off x="1635383" y="2308700"/>
            <a:ext cx="5644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연구개발 과제의 수행 과정 및 수행 내용 </a:t>
            </a:r>
            <a:endParaRPr lang="ko-KR" altLang="en-US" sz="2500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F8D4305-EC26-927F-CA64-644FE8907223}"/>
              </a:ext>
            </a:extLst>
          </p:cNvPr>
          <p:cNvSpPr/>
          <p:nvPr/>
        </p:nvSpPr>
        <p:spPr>
          <a:xfrm>
            <a:off x="1539615" y="24993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08240-2DDD-BD2E-654F-E90EE280508D}"/>
              </a:ext>
            </a:extLst>
          </p:cNvPr>
          <p:cNvSpPr txBox="1"/>
          <p:nvPr/>
        </p:nvSpPr>
        <p:spPr>
          <a:xfrm>
            <a:off x="1635384" y="1395197"/>
            <a:ext cx="4434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연구개발 과제의 개요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19C84DB2-EBA1-E7D8-624D-BED3050AE224}"/>
              </a:ext>
            </a:extLst>
          </p:cNvPr>
          <p:cNvSpPr/>
          <p:nvPr/>
        </p:nvSpPr>
        <p:spPr>
          <a:xfrm>
            <a:off x="1539615" y="158584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AF31BF-9A22-02A4-F31E-23E48C266891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A448FB-0F84-A384-BCF4-9B62EB9E1D73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B703FB-837D-3ABB-D1F1-D8879B065712}"/>
              </a:ext>
            </a:extLst>
          </p:cNvPr>
          <p:cNvSpPr txBox="1"/>
          <p:nvPr/>
        </p:nvSpPr>
        <p:spPr>
          <a:xfrm>
            <a:off x="1635383" y="3222203"/>
            <a:ext cx="101638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연구 개발 과제의 수행 결과 및 목표 달성 정도</a:t>
            </a:r>
            <a:endParaRPr lang="ko-KR" altLang="en-US" sz="2500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C6D6972D-E8CA-A1A5-2512-397955FC81AE}"/>
              </a:ext>
            </a:extLst>
          </p:cNvPr>
          <p:cNvSpPr/>
          <p:nvPr/>
        </p:nvSpPr>
        <p:spPr>
          <a:xfrm>
            <a:off x="1539615" y="3412846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5DD7E-3B7A-EAFB-88BC-F6C6AC018858}"/>
              </a:ext>
            </a:extLst>
          </p:cNvPr>
          <p:cNvSpPr txBox="1"/>
          <p:nvPr/>
        </p:nvSpPr>
        <p:spPr>
          <a:xfrm>
            <a:off x="1635384" y="4135204"/>
            <a:ext cx="101638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연구개발 성과 및 관련 분야에 대한 기여 정도 </a:t>
            </a:r>
            <a:endParaRPr lang="ko-KR" altLang="en-US" sz="2500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25A419B-E2B8-A49C-3C35-F97225AFF33B}"/>
              </a:ext>
            </a:extLst>
          </p:cNvPr>
          <p:cNvSpPr/>
          <p:nvPr/>
        </p:nvSpPr>
        <p:spPr>
          <a:xfrm>
            <a:off x="1539615" y="432584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46B75F-DF4D-F55D-B0F2-D2C804FB5C00}"/>
              </a:ext>
            </a:extLst>
          </p:cNvPr>
          <p:cNvSpPr txBox="1"/>
          <p:nvPr/>
        </p:nvSpPr>
        <p:spPr>
          <a:xfrm>
            <a:off x="1635383" y="5052994"/>
            <a:ext cx="10298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연구개발 성과의 관리 및 활용 계획</a:t>
            </a:r>
            <a:endParaRPr lang="ko-KR" altLang="en-US" sz="2500" dirty="0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2525443B-4F8F-9EAA-FE1C-FF12D0F66C9B}"/>
              </a:ext>
            </a:extLst>
          </p:cNvPr>
          <p:cNvSpPr/>
          <p:nvPr/>
        </p:nvSpPr>
        <p:spPr>
          <a:xfrm>
            <a:off x="1539615" y="524363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3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9230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성과 및 관련 분야에 대한 기여 정도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62D06-446A-CE1C-882C-E7DE94CC22FB}"/>
              </a:ext>
            </a:extLst>
          </p:cNvPr>
          <p:cNvSpPr txBox="1"/>
          <p:nvPr/>
        </p:nvSpPr>
        <p:spPr>
          <a:xfrm>
            <a:off x="544001" y="1312068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오염 감소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B1620C3-8C06-565C-6FE1-77109E9CA152}"/>
              </a:ext>
            </a:extLst>
          </p:cNvPr>
          <p:cNvSpPr/>
          <p:nvPr/>
        </p:nvSpPr>
        <p:spPr>
          <a:xfrm>
            <a:off x="448234" y="144885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9A5E0-7B00-AB9F-A4F7-4ADA560F2BD1}"/>
              </a:ext>
            </a:extLst>
          </p:cNvPr>
          <p:cNvSpPr txBox="1"/>
          <p:nvPr/>
        </p:nvSpPr>
        <p:spPr>
          <a:xfrm>
            <a:off x="909279" y="1690059"/>
            <a:ext cx="10977921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일반쓰레기로 매립 및 소각되는 재활용품을 줄여 유해 성분 배출 감소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D45627-B992-FDFA-413C-402292182797}"/>
              </a:ext>
            </a:extLst>
          </p:cNvPr>
          <p:cNvSpPr txBox="1"/>
          <p:nvPr/>
        </p:nvSpPr>
        <p:spPr>
          <a:xfrm>
            <a:off x="544001" y="2954475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효율적 자원 활용</a:t>
            </a:r>
            <a:endParaRPr lang="en-US" altLang="ko-KR" dirty="0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1435CA52-CDDF-5E14-27BD-FF1F2815ADC8}"/>
              </a:ext>
            </a:extLst>
          </p:cNvPr>
          <p:cNvSpPr/>
          <p:nvPr/>
        </p:nvSpPr>
        <p:spPr>
          <a:xfrm>
            <a:off x="448234" y="309125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4A831-83B2-4780-C483-A99B89EAE0B5}"/>
              </a:ext>
            </a:extLst>
          </p:cNvPr>
          <p:cNvSpPr txBox="1"/>
          <p:nvPr/>
        </p:nvSpPr>
        <p:spPr>
          <a:xfrm>
            <a:off x="909279" y="3332466"/>
            <a:ext cx="10977921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재활용을 통한 자원의 순환으로 낭비되는 자원을 줄임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BD6AF-A7B4-F2AA-E0B4-DD0F58100DDC}"/>
              </a:ext>
            </a:extLst>
          </p:cNvPr>
          <p:cNvSpPr txBox="1"/>
          <p:nvPr/>
        </p:nvSpPr>
        <p:spPr>
          <a:xfrm>
            <a:off x="544001" y="4318650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기술 활용</a:t>
            </a:r>
            <a:endParaRPr lang="en-US" altLang="ko-KR" dirty="0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CAAC054-340D-874E-160C-4BC025D055D2}"/>
              </a:ext>
            </a:extLst>
          </p:cNvPr>
          <p:cNvSpPr/>
          <p:nvPr/>
        </p:nvSpPr>
        <p:spPr>
          <a:xfrm>
            <a:off x="448234" y="4455432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3A52B-AF2D-6DE1-9189-9EB3BF943868}"/>
              </a:ext>
            </a:extLst>
          </p:cNvPr>
          <p:cNvSpPr txBox="1"/>
          <p:nvPr/>
        </p:nvSpPr>
        <p:spPr>
          <a:xfrm>
            <a:off x="909279" y="4696641"/>
            <a:ext cx="10977921" cy="87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인공지능 소프트웨어와 </a:t>
            </a:r>
            <a:r>
              <a:rPr lang="ko-KR" altLang="en-US" dirty="0" err="1"/>
              <a:t>아두이노</a:t>
            </a:r>
            <a:r>
              <a:rPr lang="ko-KR" altLang="en-US" dirty="0"/>
              <a:t> 하드웨어 등 여러 기술을 활용 및 응용함으로써 해당 기술들이 환경분야에서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사용될 수 있는 가능성을 </a:t>
            </a:r>
            <a:r>
              <a:rPr lang="ko-KR" altLang="en-US" dirty="0" err="1"/>
              <a:t>열어줌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20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</a:rPr>
              <a:t>연구개발 성과의 관리 및 활용 계획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1793631" y="3369397"/>
            <a:ext cx="8686800" cy="1327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4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312576"/>
            <a:ext cx="9230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</a:rPr>
              <a:t>연구개발 성과의 관리 및 활용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62D06-446A-CE1C-882C-E7DE94CC22FB}"/>
              </a:ext>
            </a:extLst>
          </p:cNvPr>
          <p:cNvSpPr txBox="1"/>
          <p:nvPr/>
        </p:nvSpPr>
        <p:spPr>
          <a:xfrm>
            <a:off x="544001" y="1312068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 분리수거장의 활용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B1620C3-8C06-565C-6FE1-77109E9CA152}"/>
              </a:ext>
            </a:extLst>
          </p:cNvPr>
          <p:cNvSpPr/>
          <p:nvPr/>
        </p:nvSpPr>
        <p:spPr>
          <a:xfrm>
            <a:off x="448234" y="144885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9A5E0-7B00-AB9F-A4F7-4ADA560F2BD1}"/>
              </a:ext>
            </a:extLst>
          </p:cNvPr>
          <p:cNvSpPr txBox="1"/>
          <p:nvPr/>
        </p:nvSpPr>
        <p:spPr>
          <a:xfrm>
            <a:off x="909279" y="1690059"/>
            <a:ext cx="10977921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적절한 장소에 자동 분리수거 장치를 설치하여 분리수거가 수월하게 될 수 있도록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잘못된 분리수거를 방지하여 추후 쓰레기 매립 및 소각에서 발생하는 환경오염 감소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D45627-B992-FDFA-413C-402292182797}"/>
              </a:ext>
            </a:extLst>
          </p:cNvPr>
          <p:cNvSpPr txBox="1"/>
          <p:nvPr/>
        </p:nvSpPr>
        <p:spPr>
          <a:xfrm>
            <a:off x="544001" y="2954475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규모 확대</a:t>
            </a:r>
            <a:endParaRPr lang="en-US" altLang="ko-KR" dirty="0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1435CA52-CDDF-5E14-27BD-FF1F2815ADC8}"/>
              </a:ext>
            </a:extLst>
          </p:cNvPr>
          <p:cNvSpPr/>
          <p:nvPr/>
        </p:nvSpPr>
        <p:spPr>
          <a:xfrm>
            <a:off x="448234" y="3091257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4A831-83B2-4780-C483-A99B89EAE0B5}"/>
              </a:ext>
            </a:extLst>
          </p:cNvPr>
          <p:cNvSpPr txBox="1"/>
          <p:nvPr/>
        </p:nvSpPr>
        <p:spPr>
          <a:xfrm>
            <a:off x="909279" y="3332466"/>
            <a:ext cx="10977921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분류할 수 있는 쓰레기 종류를 늘려 분리수거를 더 수월하게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213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449953"/>
            <a:ext cx="1014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Thank you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3651801"/>
            <a:ext cx="369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8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F9427A-1DF8-88ED-9D7E-386162FE1173}"/>
              </a:ext>
            </a:extLst>
          </p:cNvPr>
          <p:cNvSpPr txBox="1"/>
          <p:nvPr/>
        </p:nvSpPr>
        <p:spPr>
          <a:xfrm>
            <a:off x="152400" y="312576"/>
            <a:ext cx="9230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</a:rPr>
              <a:t>참고 자료 출처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84A95-5FC0-883F-041B-69B806FBBBBF}"/>
              </a:ext>
            </a:extLst>
          </p:cNvPr>
          <p:cNvSpPr txBox="1"/>
          <p:nvPr/>
        </p:nvSpPr>
        <p:spPr>
          <a:xfrm>
            <a:off x="152400" y="1259236"/>
            <a:ext cx="10977921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분리 배출 엉망</a:t>
            </a:r>
            <a:r>
              <a:rPr lang="en-US" altLang="ko-KR" dirty="0"/>
              <a:t>…</a:t>
            </a:r>
            <a:r>
              <a:rPr lang="ko-KR" altLang="en-US" dirty="0"/>
              <a:t>줄줄 새는 쓰레기 소각 비용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https://news.kbs.co.kr/news/pc/view/view.do?ncd=7715495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대학가 </a:t>
            </a:r>
            <a:r>
              <a:rPr lang="ko-KR" altLang="en-US" dirty="0" err="1"/>
              <a:t>원룸촌</a:t>
            </a:r>
            <a:r>
              <a:rPr lang="ko-KR" altLang="en-US" dirty="0"/>
              <a:t> 쓰레기 분리 배출 </a:t>
            </a:r>
            <a:r>
              <a:rPr lang="en-US" altLang="ko-KR" dirty="0"/>
              <a:t>‘</a:t>
            </a:r>
            <a:r>
              <a:rPr lang="ko-KR" altLang="en-US" dirty="0"/>
              <a:t>엉망</a:t>
            </a:r>
            <a:r>
              <a:rPr lang="en-US" altLang="ko-KR" dirty="0"/>
              <a:t>’ 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https://news.kbs.co.kr/news/pc/view/view.do?ncd=5151428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포장재 분리배출표시 실태조사 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2020.8, </a:t>
            </a:r>
            <a:r>
              <a:rPr lang="ko-KR" altLang="en-US" dirty="0"/>
              <a:t>한국소비자원 안전감지국 생활안전팀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71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</a:rPr>
              <a:t>연구개발 과제의 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132072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45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</a:t>
            </a:r>
            <a:r>
              <a:rPr lang="ko-KR" altLang="en-US" b="1" dirty="0">
                <a:solidFill>
                  <a:srgbClr val="3D3A35"/>
                </a:solidFill>
                <a:latin typeface="Montserrat SemiBold"/>
              </a:rPr>
              <a:t>동기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62D06-446A-CE1C-882C-E7DE94CC22FB}"/>
              </a:ext>
            </a:extLst>
          </p:cNvPr>
          <p:cNvSpPr txBox="1"/>
          <p:nvPr/>
        </p:nvSpPr>
        <p:spPr>
          <a:xfrm>
            <a:off x="612636" y="5117738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미흡한 분리배출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B1620C3-8C06-565C-6FE1-77109E9CA152}"/>
              </a:ext>
            </a:extLst>
          </p:cNvPr>
          <p:cNvSpPr/>
          <p:nvPr/>
        </p:nvSpPr>
        <p:spPr>
          <a:xfrm>
            <a:off x="516869" y="525452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9A5E0-7B00-AB9F-A4F7-4ADA560F2BD1}"/>
              </a:ext>
            </a:extLst>
          </p:cNvPr>
          <p:cNvSpPr txBox="1"/>
          <p:nvPr/>
        </p:nvSpPr>
        <p:spPr>
          <a:xfrm>
            <a:off x="977914" y="5495729"/>
            <a:ext cx="10977921" cy="87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제대로 된 분리배출을 하지 않아 이를 처리하는데 있어 많은 비용이 들며 이후 쓰레기 소각 및 매립 하는 과정에서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환경오염 발생</a:t>
            </a:r>
            <a:endParaRPr lang="en-US" altLang="ko-KR" dirty="0"/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A792365C-65F7-6D43-E206-52915633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908481"/>
            <a:ext cx="4882800" cy="14740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5F868558-2F0F-BFB8-F53C-D60B7E42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14" y="1316565"/>
            <a:ext cx="4740335" cy="25958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27A4893-B12F-3538-FE3C-AF1A55A6EFA2}"/>
              </a:ext>
            </a:extLst>
          </p:cNvPr>
          <p:cNvSpPr txBox="1"/>
          <p:nvPr/>
        </p:nvSpPr>
        <p:spPr>
          <a:xfrm>
            <a:off x="1227547" y="3525426"/>
            <a:ext cx="4064871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( </a:t>
            </a:r>
            <a:r>
              <a:rPr lang="ko-KR" altLang="en-US" dirty="0"/>
              <a:t>미흡한 분리배출에 관한 뉴스 기사들 </a:t>
            </a:r>
            <a:r>
              <a:rPr lang="en-US" altLang="ko-KR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7EE2FC-E857-D9BD-7126-7952BD4CFA50}"/>
              </a:ext>
            </a:extLst>
          </p:cNvPr>
          <p:cNvSpPr txBox="1"/>
          <p:nvPr/>
        </p:nvSpPr>
        <p:spPr>
          <a:xfrm>
            <a:off x="5981020" y="3977583"/>
            <a:ext cx="5563321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“분리 배출 엉망</a:t>
            </a:r>
            <a:r>
              <a:rPr lang="en-US" altLang="ko-KR" dirty="0"/>
              <a:t>…</a:t>
            </a:r>
            <a:r>
              <a:rPr lang="ko-KR" altLang="en-US" dirty="0"/>
              <a:t>줄줄 새는 쓰레기 소각 비용” </a:t>
            </a:r>
            <a:r>
              <a:rPr lang="en-US" altLang="ko-KR" dirty="0"/>
              <a:t>- KBS </a:t>
            </a:r>
            <a:r>
              <a:rPr lang="ko-KR" altLang="en-US" dirty="0"/>
              <a:t>충북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84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132072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45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</a:t>
            </a:r>
            <a:r>
              <a:rPr lang="ko-KR" altLang="en-US" b="1" dirty="0">
                <a:solidFill>
                  <a:srgbClr val="3D3A35"/>
                </a:solidFill>
                <a:latin typeface="Montserrat SemiBold"/>
              </a:rPr>
              <a:t>동기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62D06-446A-CE1C-882C-E7DE94CC22FB}"/>
              </a:ext>
            </a:extLst>
          </p:cNvPr>
          <p:cNvSpPr txBox="1"/>
          <p:nvPr/>
        </p:nvSpPr>
        <p:spPr>
          <a:xfrm>
            <a:off x="612636" y="5117738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분리배출 수칙 미 준수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B1620C3-8C06-565C-6FE1-77109E9CA152}"/>
              </a:ext>
            </a:extLst>
          </p:cNvPr>
          <p:cNvSpPr/>
          <p:nvPr/>
        </p:nvSpPr>
        <p:spPr>
          <a:xfrm>
            <a:off x="516869" y="525452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9A5E0-7B00-AB9F-A4F7-4ADA560F2BD1}"/>
              </a:ext>
            </a:extLst>
          </p:cNvPr>
          <p:cNvSpPr txBox="1"/>
          <p:nvPr/>
        </p:nvSpPr>
        <p:spPr>
          <a:xfrm>
            <a:off x="977915" y="5495729"/>
            <a:ext cx="8971844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분리배출 기준을 정확히 알지 못한다면 제대로 된 분리배출이 이루어지지 않음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7EE2FC-E857-D9BD-7126-7952BD4CFA50}"/>
              </a:ext>
            </a:extLst>
          </p:cNvPr>
          <p:cNvSpPr txBox="1"/>
          <p:nvPr/>
        </p:nvSpPr>
        <p:spPr>
          <a:xfrm>
            <a:off x="2278077" y="3947025"/>
            <a:ext cx="6311899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(2020</a:t>
            </a:r>
            <a:r>
              <a:rPr lang="ko-KR" altLang="en-US" dirty="0"/>
              <a:t>년 한국소비자원에서 조사한  “분리배출 수칙 미 준수 이유”</a:t>
            </a:r>
            <a:r>
              <a:rPr lang="en-US" altLang="ko-KR" dirty="0"/>
              <a:t>)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8199B7E3-26DB-19FF-0481-88D408F19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92" y="1685319"/>
            <a:ext cx="7316972" cy="23476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9126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132072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45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문제 해결 전략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62D06-446A-CE1C-882C-E7DE94CC22FB}"/>
              </a:ext>
            </a:extLst>
          </p:cNvPr>
          <p:cNvSpPr txBox="1"/>
          <p:nvPr/>
        </p:nvSpPr>
        <p:spPr>
          <a:xfrm>
            <a:off x="612636" y="1811067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 분리수거 시스템 개발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B1620C3-8C06-565C-6FE1-77109E9CA152}"/>
              </a:ext>
            </a:extLst>
          </p:cNvPr>
          <p:cNvSpPr/>
          <p:nvPr/>
        </p:nvSpPr>
        <p:spPr>
          <a:xfrm>
            <a:off x="516869" y="1947849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9A5E0-7B00-AB9F-A4F7-4ADA560F2BD1}"/>
              </a:ext>
            </a:extLst>
          </p:cNvPr>
          <p:cNvSpPr txBox="1"/>
          <p:nvPr/>
        </p:nvSpPr>
        <p:spPr>
          <a:xfrm>
            <a:off x="977914" y="2189058"/>
            <a:ext cx="10977921" cy="129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실시간 객체 인식 기반 자동 분리수거 시스템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: </a:t>
            </a:r>
            <a:r>
              <a:rPr lang="ko-KR" altLang="en-US" dirty="0"/>
              <a:t>물체를 촬영하여 </a:t>
            </a:r>
            <a:r>
              <a:rPr lang="en-US" altLang="ko-KR" dirty="0"/>
              <a:t>web server</a:t>
            </a:r>
            <a:r>
              <a:rPr lang="ko-KR" altLang="en-US" dirty="0"/>
              <a:t>를 통해 이를 받아온 후 분류하여 분류 결과에 따라 분리수거장의 특정 뚜껑을 </a:t>
            </a:r>
            <a:r>
              <a:rPr lang="en-US" altLang="ko-KR" dirty="0"/>
              <a:t>	  </a:t>
            </a:r>
            <a:r>
              <a:rPr lang="ko-KR" altLang="en-US" dirty="0"/>
              <a:t>개폐하는 시스템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798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+mn-ea"/>
              </a:rPr>
              <a:t>연구개발과제의 수행 과정 및 수행 내용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242038" y="3369396"/>
            <a:ext cx="7807570" cy="15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0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과정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70" y="1441734"/>
            <a:ext cx="90748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45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수행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62D06-446A-CE1C-882C-E7DE94CC22FB}"/>
              </a:ext>
            </a:extLst>
          </p:cNvPr>
          <p:cNvSpPr txBox="1"/>
          <p:nvPr/>
        </p:nvSpPr>
        <p:spPr>
          <a:xfrm>
            <a:off x="544001" y="2007088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소프트웨어</a:t>
            </a:r>
            <a:endParaRPr lang="en-US" altLang="ko-KR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B1620C3-8C06-565C-6FE1-77109E9CA152}"/>
              </a:ext>
            </a:extLst>
          </p:cNvPr>
          <p:cNvSpPr/>
          <p:nvPr/>
        </p:nvSpPr>
        <p:spPr>
          <a:xfrm>
            <a:off x="448234" y="214387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9A5E0-7B00-AB9F-A4F7-4ADA560F2BD1}"/>
              </a:ext>
            </a:extLst>
          </p:cNvPr>
          <p:cNvSpPr txBox="1"/>
          <p:nvPr/>
        </p:nvSpPr>
        <p:spPr>
          <a:xfrm>
            <a:off x="909279" y="2385079"/>
            <a:ext cx="10977921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YOLOv8 </a:t>
            </a:r>
            <a:r>
              <a:rPr lang="ko-KR" altLang="en-US" dirty="0"/>
              <a:t>알고리즘 </a:t>
            </a:r>
            <a:r>
              <a:rPr lang="en-US" altLang="ko-KR" dirty="0"/>
              <a:t>(</a:t>
            </a:r>
            <a:r>
              <a:rPr lang="ko-KR" altLang="en-US" dirty="0"/>
              <a:t>객체 인식 알고리즘</a:t>
            </a:r>
            <a:r>
              <a:rPr lang="en-US" altLang="ko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69AC6-1EF8-33CF-8208-47FF9DE06AA1}"/>
              </a:ext>
            </a:extLst>
          </p:cNvPr>
          <p:cNvSpPr txBox="1"/>
          <p:nvPr/>
        </p:nvSpPr>
        <p:spPr>
          <a:xfrm>
            <a:off x="544001" y="3032832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하드웨어</a:t>
            </a:r>
            <a:endParaRPr lang="en-US" altLang="ko-KR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4E91FEDD-9996-2BD2-BBE0-CF7BC52A6217}"/>
              </a:ext>
            </a:extLst>
          </p:cNvPr>
          <p:cNvSpPr/>
          <p:nvPr/>
        </p:nvSpPr>
        <p:spPr>
          <a:xfrm>
            <a:off x="448234" y="3169614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A5B5B9-AB90-22BE-38C6-4CE60874433C}"/>
              </a:ext>
            </a:extLst>
          </p:cNvPr>
          <p:cNvSpPr txBox="1"/>
          <p:nvPr/>
        </p:nvSpPr>
        <p:spPr>
          <a:xfrm>
            <a:off x="909279" y="3410823"/>
            <a:ext cx="10977921" cy="129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ESP32-CAM (</a:t>
            </a:r>
            <a:r>
              <a:rPr lang="ko-KR" altLang="en-US" dirty="0"/>
              <a:t>객체 인식용 카메라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SG90  </a:t>
            </a:r>
            <a:r>
              <a:rPr lang="ko-KR" altLang="en-US" dirty="0" err="1"/>
              <a:t>서보모터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ESP8266 </a:t>
            </a:r>
            <a:r>
              <a:rPr lang="en-US" altLang="ko-KR" dirty="0" err="1"/>
              <a:t>NodeMcu</a:t>
            </a:r>
            <a:r>
              <a:rPr lang="en-US" altLang="ko-KR" dirty="0"/>
              <a:t> Lua</a:t>
            </a:r>
            <a:r>
              <a:rPr lang="ko-KR" altLang="en-US" dirty="0"/>
              <a:t>  </a:t>
            </a:r>
            <a:r>
              <a:rPr lang="en-US" altLang="ko-KR" dirty="0" err="1"/>
              <a:t>Wifi</a:t>
            </a:r>
            <a:r>
              <a:rPr lang="en-US" altLang="ko-KR" dirty="0"/>
              <a:t> V3 (</a:t>
            </a:r>
            <a:r>
              <a:rPr lang="ko-KR" altLang="en-US" dirty="0" err="1"/>
              <a:t>아두이노</a:t>
            </a:r>
            <a:r>
              <a:rPr lang="ko-KR" altLang="en-US" dirty="0"/>
              <a:t> 호환 </a:t>
            </a:r>
            <a:r>
              <a:rPr lang="en-US" altLang="ko-KR" dirty="0"/>
              <a:t>IOT </a:t>
            </a:r>
            <a:r>
              <a:rPr lang="ko-KR" altLang="en-US" dirty="0"/>
              <a:t>보드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CCECA-6B03-591B-C8EA-EC7C155582FE}"/>
              </a:ext>
            </a:extLst>
          </p:cNvPr>
          <p:cNvSpPr txBox="1"/>
          <p:nvPr/>
        </p:nvSpPr>
        <p:spPr>
          <a:xfrm>
            <a:off x="544001" y="4889764"/>
            <a:ext cx="33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구성용 제품</a:t>
            </a:r>
            <a:endParaRPr lang="en-US" altLang="ko-KR" dirty="0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2C828E3-DC4D-2FEF-DE5F-793D554E9B55}"/>
              </a:ext>
            </a:extLst>
          </p:cNvPr>
          <p:cNvSpPr/>
          <p:nvPr/>
        </p:nvSpPr>
        <p:spPr>
          <a:xfrm>
            <a:off x="448234" y="5026546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C10D7-FE30-B332-2FCE-332BAF96C1EA}"/>
              </a:ext>
            </a:extLst>
          </p:cNvPr>
          <p:cNvSpPr txBox="1"/>
          <p:nvPr/>
        </p:nvSpPr>
        <p:spPr>
          <a:xfrm>
            <a:off x="909279" y="5267755"/>
            <a:ext cx="10977921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스윙 휴지통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33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751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연구개발 과제의 수행 과정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70" y="1441734"/>
            <a:ext cx="90748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25516" y="1118126"/>
            <a:ext cx="45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수행 과정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7A25396-039F-B8B7-8503-06839C498687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D417639-B8E0-EC7D-EC9F-FBC3BEF4A77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6844FC8-77AC-965D-D9C7-BDED8C8A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4" y="2145841"/>
            <a:ext cx="2374734" cy="19103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103FE54-04C1-ACD4-A861-2F180F78A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118" y="2223609"/>
            <a:ext cx="2413997" cy="1992133"/>
          </a:xfrm>
          <a:prstGeom prst="rect">
            <a:avLst/>
          </a:prstGeom>
        </p:spPr>
      </p:pic>
      <p:sp>
        <p:nvSpPr>
          <p:cNvPr id="28" name="화살표: 아래로 구부러짐 27">
            <a:extLst>
              <a:ext uri="{FF2B5EF4-FFF2-40B4-BE49-F238E27FC236}">
                <a16:creationId xmlns:a16="http://schemas.microsoft.com/office/drawing/2014/main" id="{30D36851-03FE-1246-1FC8-828A1FE89819}"/>
              </a:ext>
            </a:extLst>
          </p:cNvPr>
          <p:cNvSpPr/>
          <p:nvPr/>
        </p:nvSpPr>
        <p:spPr>
          <a:xfrm>
            <a:off x="3160272" y="1814582"/>
            <a:ext cx="2181885" cy="601203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3615BD2-B54A-529F-E7B4-F168D255F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443" y="1679419"/>
            <a:ext cx="1902450" cy="2843145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B530333-122A-CAD2-9B16-2AB2EDCE4E30}"/>
              </a:ext>
            </a:extLst>
          </p:cNvPr>
          <p:cNvSpPr/>
          <p:nvPr/>
        </p:nvSpPr>
        <p:spPr>
          <a:xfrm>
            <a:off x="7669162" y="3101017"/>
            <a:ext cx="1710228" cy="23731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60A54C-2DE3-7667-7332-749A1190F156}"/>
              </a:ext>
            </a:extLst>
          </p:cNvPr>
          <p:cNvSpPr txBox="1"/>
          <p:nvPr/>
        </p:nvSpPr>
        <p:spPr>
          <a:xfrm>
            <a:off x="7961511" y="2622220"/>
            <a:ext cx="1125529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Plastic!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3F33875-8961-E5D7-48AE-981C79C69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109" y="4438795"/>
            <a:ext cx="1409197" cy="1049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49A4FC8-CCDB-0C95-60CE-DF0F8CD02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768" y="4357472"/>
            <a:ext cx="1392000" cy="10494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164B7C-8B10-D6B5-D765-F3F1FC34BAFA}"/>
              </a:ext>
            </a:extLst>
          </p:cNvPr>
          <p:cNvSpPr txBox="1"/>
          <p:nvPr/>
        </p:nvSpPr>
        <p:spPr>
          <a:xfrm>
            <a:off x="152400" y="4640945"/>
            <a:ext cx="8566187" cy="129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ESP32-CAM</a:t>
            </a:r>
            <a:r>
              <a:rPr lang="ko-KR" altLang="en-US" dirty="0"/>
              <a:t>이 촬영한 이미지를 웹 서버로 전송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→ 웹서버의 </a:t>
            </a:r>
            <a:r>
              <a:rPr lang="en-US" altLang="ko-KR" dirty="0" err="1"/>
              <a:t>url</a:t>
            </a:r>
            <a:r>
              <a:rPr lang="ko-KR" altLang="en-US" dirty="0"/>
              <a:t>을 이용해 이미지를 </a:t>
            </a:r>
            <a:r>
              <a:rPr lang="en-US" altLang="ko-KR" dirty="0"/>
              <a:t>request</a:t>
            </a:r>
            <a:r>
              <a:rPr lang="ko-KR" altLang="en-US" dirty="0"/>
              <a:t>로 받아와서 객체 인식 모델의 입력으로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객체 인식 모델이 인식한 결과에 따라 </a:t>
            </a:r>
            <a:r>
              <a:rPr lang="en-US" altLang="ko-KR" dirty="0"/>
              <a:t>socket</a:t>
            </a:r>
            <a:r>
              <a:rPr lang="ko-KR" altLang="en-US" dirty="0"/>
              <a:t>을 통해 원거리로 이에 맞는 쓰레기통을 개폐</a:t>
            </a:r>
            <a:endParaRPr lang="en-US" altLang="ko-KR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06F7658-7850-2783-3EA9-186262D78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715" y="2273201"/>
            <a:ext cx="1463356" cy="11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8332</TotalTime>
  <Words>879</Words>
  <Application>Microsoft Office PowerPoint</Application>
  <PresentationFormat>와이드스크린</PresentationFormat>
  <Paragraphs>131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Cambria Math</vt:lpstr>
      <vt:lpstr>맑은 고딕</vt:lpstr>
      <vt:lpstr>Montserrat Black</vt:lpstr>
      <vt:lpstr>Montserrat SemiBold</vt:lpstr>
      <vt:lpstr>Pretendard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세민 명</dc:creator>
  <cp:lastModifiedBy>세민 명</cp:lastModifiedBy>
  <cp:revision>163</cp:revision>
  <cp:lastPrinted>2023-07-31T16:36:15Z</cp:lastPrinted>
  <dcterms:created xsi:type="dcterms:W3CDTF">2023-07-17T10:25:21Z</dcterms:created>
  <dcterms:modified xsi:type="dcterms:W3CDTF">2023-12-13T12:35:19Z</dcterms:modified>
</cp:coreProperties>
</file>